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9/10/2019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hyperlink" Target="https://standards.osteopathy.org.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OPS 2012-2019</a:t>
            </a:r>
            <a:endParaRPr lang="en-GB" dirty="0"/>
          </a:p>
        </p:txBody>
      </p:sp>
      <p:sp>
        <p:nvSpPr>
          <p:cNvPr id="3" name="Subtitle 2"/>
          <p:cNvSpPr>
            <a:spLocks noGrp="1"/>
          </p:cNvSpPr>
          <p:nvPr>
            <p:ph type="subTitle" idx="1"/>
          </p:nvPr>
        </p:nvSpPr>
        <p:spPr/>
        <p:txBody>
          <a:bodyPr/>
          <a:lstStyle/>
          <a:p>
            <a:r>
              <a:rPr lang="en-GB" dirty="0" smtClean="0"/>
              <a:t>What has changed?</a:t>
            </a:r>
            <a:endParaRPr lang="en-GB" dirty="0"/>
          </a:p>
        </p:txBody>
      </p:sp>
    </p:spTree>
    <p:extLst>
      <p:ext uri="{BB962C8B-B14F-4D97-AF65-F5344CB8AC3E}">
        <p14:creationId xmlns:p14="http://schemas.microsoft.com/office/powerpoint/2010/main" val="548047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Consent</a:t>
            </a:r>
            <a:endParaRPr lang="en-GB" dirty="0"/>
          </a:p>
        </p:txBody>
      </p:sp>
      <p:sp>
        <p:nvSpPr>
          <p:cNvPr id="3" name="Content Placeholder 2"/>
          <p:cNvSpPr>
            <a:spLocks noGrp="1"/>
          </p:cNvSpPr>
          <p:nvPr>
            <p:ph idx="1"/>
          </p:nvPr>
        </p:nvSpPr>
        <p:spPr>
          <a:xfrm>
            <a:off x="2589212" y="1423851"/>
            <a:ext cx="8915400" cy="4487371"/>
          </a:xfrm>
        </p:spPr>
        <p:txBody>
          <a:bodyPr/>
          <a:lstStyle/>
          <a:p>
            <a:r>
              <a:rPr lang="en-GB" dirty="0" smtClean="0"/>
              <a:t>Is an on-going process and can be withdrawn at any time</a:t>
            </a:r>
          </a:p>
          <a:p>
            <a:r>
              <a:rPr lang="en-GB" dirty="0" smtClean="0"/>
              <a:t>Voluntary-patients given the information they need in order to make their own decisions without pressure from family/friends/employer.</a:t>
            </a:r>
          </a:p>
          <a:p>
            <a:r>
              <a:rPr lang="en-GB" dirty="0" smtClean="0"/>
              <a:t>Patient needs to know the </a:t>
            </a:r>
            <a:r>
              <a:rPr lang="en-GB" b="1" dirty="0" smtClean="0">
                <a:solidFill>
                  <a:schemeClr val="accent1">
                    <a:lumMod val="60000"/>
                    <a:lumOff val="40000"/>
                  </a:schemeClr>
                </a:solidFill>
              </a:rPr>
              <a:t>nature, purpose, benefits and risks</a:t>
            </a:r>
            <a:r>
              <a:rPr lang="en-GB" dirty="0" smtClean="0"/>
              <a:t> of examination and treatment proposed</a:t>
            </a:r>
          </a:p>
          <a:p>
            <a:r>
              <a:rPr lang="en-GB" dirty="0" smtClean="0"/>
              <a:t>Patient must be free to decline the examination and/or treatment</a:t>
            </a:r>
          </a:p>
          <a:p>
            <a:r>
              <a:rPr lang="en-GB" dirty="0" smtClean="0"/>
              <a:t>Patient understanding needs to be checked</a:t>
            </a:r>
          </a:p>
          <a:p>
            <a:r>
              <a:rPr lang="en-GB" dirty="0" smtClean="0"/>
              <a:t>Patient must have capacity to consent (understand, retain and evaluate the information)</a:t>
            </a:r>
          </a:p>
          <a:p>
            <a:r>
              <a:rPr lang="en-GB" dirty="0" smtClean="0"/>
              <a:t>They need to have the opportunity to ask questions</a:t>
            </a:r>
            <a:endParaRPr lang="en-GB" dirty="0"/>
          </a:p>
        </p:txBody>
      </p:sp>
    </p:spTree>
    <p:extLst>
      <p:ext uri="{BB962C8B-B14F-4D97-AF65-F5344CB8AC3E}">
        <p14:creationId xmlns:p14="http://schemas.microsoft.com/office/powerpoint/2010/main" val="17932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Records of Consent</a:t>
            </a:r>
            <a:endParaRPr lang="en-GB" dirty="0"/>
          </a:p>
        </p:txBody>
      </p:sp>
      <p:sp>
        <p:nvSpPr>
          <p:cNvPr id="3" name="Content Placeholder 2"/>
          <p:cNvSpPr>
            <a:spLocks noGrp="1"/>
          </p:cNvSpPr>
          <p:nvPr>
            <p:ph idx="1"/>
          </p:nvPr>
        </p:nvSpPr>
        <p:spPr>
          <a:xfrm>
            <a:off x="2589212" y="1345474"/>
            <a:ext cx="8915400" cy="4565748"/>
          </a:xfrm>
        </p:spPr>
        <p:txBody>
          <a:bodyPr>
            <a:normAutofit/>
          </a:bodyPr>
          <a:lstStyle/>
          <a:p>
            <a:r>
              <a:rPr lang="en-GB" sz="2400" dirty="0" smtClean="0"/>
              <a:t>You must </a:t>
            </a:r>
            <a:r>
              <a:rPr lang="en-GB" sz="2400" b="1" dirty="0" smtClean="0">
                <a:solidFill>
                  <a:schemeClr val="accent1">
                    <a:lumMod val="60000"/>
                    <a:lumOff val="40000"/>
                  </a:schemeClr>
                </a:solidFill>
              </a:rPr>
              <a:t>record key elements</a:t>
            </a:r>
            <a:r>
              <a:rPr lang="en-GB" sz="2400" dirty="0" smtClean="0"/>
              <a:t> of your discussion with your patient to include:</a:t>
            </a:r>
          </a:p>
          <a:p>
            <a:r>
              <a:rPr lang="en-GB" sz="2400" dirty="0" smtClean="0"/>
              <a:t>Information discussed</a:t>
            </a:r>
          </a:p>
          <a:p>
            <a:r>
              <a:rPr lang="en-GB" sz="2400" dirty="0" smtClean="0"/>
              <a:t>Concerns raised</a:t>
            </a:r>
          </a:p>
          <a:p>
            <a:r>
              <a:rPr lang="en-GB" sz="2400" dirty="0" smtClean="0"/>
              <a:t>Patient expectations</a:t>
            </a:r>
          </a:p>
          <a:p>
            <a:r>
              <a:rPr lang="en-GB" sz="2400" dirty="0" smtClean="0"/>
              <a:t>Requests for information, how you addressed these, and action taken</a:t>
            </a:r>
          </a:p>
          <a:p>
            <a:r>
              <a:rPr lang="en-GB" sz="2400" dirty="0" smtClean="0"/>
              <a:t>Decisions made</a:t>
            </a:r>
            <a:endParaRPr lang="en-GB" sz="2400" dirty="0"/>
          </a:p>
        </p:txBody>
      </p:sp>
    </p:spTree>
    <p:extLst>
      <p:ext uri="{BB962C8B-B14F-4D97-AF65-F5344CB8AC3E}">
        <p14:creationId xmlns:p14="http://schemas.microsoft.com/office/powerpoint/2010/main" val="2532151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Records of Consent</a:t>
            </a:r>
            <a:endParaRPr lang="en-GB" dirty="0"/>
          </a:p>
        </p:txBody>
      </p:sp>
      <p:sp>
        <p:nvSpPr>
          <p:cNvPr id="3" name="Content Placeholder 2"/>
          <p:cNvSpPr>
            <a:spLocks noGrp="1"/>
          </p:cNvSpPr>
          <p:nvPr>
            <p:ph idx="1"/>
          </p:nvPr>
        </p:nvSpPr>
        <p:spPr>
          <a:xfrm>
            <a:off x="2589212" y="1502229"/>
            <a:ext cx="8915400" cy="4408993"/>
          </a:xfrm>
        </p:spPr>
        <p:txBody>
          <a:bodyPr>
            <a:normAutofit/>
          </a:bodyPr>
          <a:lstStyle/>
          <a:p>
            <a:r>
              <a:rPr lang="en-GB" sz="2400" dirty="0" smtClean="0"/>
              <a:t>OPS states that a signature on a form will not necessarily make consent valid if the patient was not appropriately informed, had insufficient capacity, or was not able to voluntarily make their decision.</a:t>
            </a:r>
          </a:p>
          <a:p>
            <a:r>
              <a:rPr lang="en-GB" sz="2400" dirty="0" smtClean="0"/>
              <a:t>OPS does not state how we should record consent or the form in which it must be given.</a:t>
            </a:r>
          </a:p>
          <a:p>
            <a:r>
              <a:rPr lang="en-GB" sz="2400" dirty="0" smtClean="0"/>
              <a:t>Internal techniques must have written consent. As does contacting another healthcare professional. </a:t>
            </a:r>
            <a:endParaRPr lang="en-GB" sz="2400" dirty="0"/>
          </a:p>
          <a:p>
            <a:r>
              <a:rPr lang="en-GB" sz="2400" dirty="0" smtClean="0"/>
              <a:t>You should consider gaining written consent for any intimate area you propose to treat.</a:t>
            </a:r>
            <a:endParaRPr lang="en-GB" sz="2400" dirty="0"/>
          </a:p>
        </p:txBody>
      </p:sp>
    </p:spTree>
    <p:extLst>
      <p:ext uri="{BB962C8B-B14F-4D97-AF65-F5344CB8AC3E}">
        <p14:creationId xmlns:p14="http://schemas.microsoft.com/office/powerpoint/2010/main" val="381199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Supporting Patients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A6 Support patients in caring for themselves to improve and maintain their own health.</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A5 </a:t>
            </a:r>
            <a:r>
              <a:rPr lang="en-GB" sz="2800" b="1" dirty="0">
                <a:solidFill>
                  <a:schemeClr val="accent1">
                    <a:lumMod val="60000"/>
                    <a:lumOff val="40000"/>
                  </a:schemeClr>
                </a:solidFill>
              </a:rPr>
              <a:t>You must</a:t>
            </a:r>
            <a:r>
              <a:rPr lang="en-GB" sz="2800" dirty="0"/>
              <a:t> support patients in caring for themselves to improve and maintain their own health </a:t>
            </a:r>
            <a:r>
              <a:rPr lang="en-GB" sz="2800" b="1" dirty="0">
                <a:solidFill>
                  <a:schemeClr val="accent1">
                    <a:lumMod val="60000"/>
                    <a:lumOff val="40000"/>
                  </a:schemeClr>
                </a:solidFill>
              </a:rPr>
              <a:t>and wellbeing.</a:t>
            </a:r>
          </a:p>
        </p:txBody>
      </p:sp>
    </p:spTree>
    <p:extLst>
      <p:ext uri="{BB962C8B-B14F-4D97-AF65-F5344CB8AC3E}">
        <p14:creationId xmlns:p14="http://schemas.microsoft.com/office/powerpoint/2010/main" val="3107601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 Knowledge, Skills and Performance</a:t>
            </a:r>
            <a:endParaRPr lang="en-GB" dirty="0"/>
          </a:p>
        </p:txBody>
      </p:sp>
      <p:sp>
        <p:nvSpPr>
          <p:cNvPr id="3" name="Content Placeholder 2"/>
          <p:cNvSpPr>
            <a:spLocks noGrp="1"/>
          </p:cNvSpPr>
          <p:nvPr>
            <p:ph idx="1"/>
          </p:nvPr>
        </p:nvSpPr>
        <p:spPr>
          <a:xfrm>
            <a:off x="2589212" y="1593669"/>
            <a:ext cx="8915400" cy="4317553"/>
          </a:xfrm>
        </p:spPr>
        <p:txBody>
          <a:bodyPr>
            <a:normAutofit/>
          </a:bodyPr>
          <a:lstStyle/>
          <a:p>
            <a:r>
              <a:rPr lang="en-GB" sz="2800" dirty="0"/>
              <a:t>‘All osteopaths must have the knowledge and skills to support their practice as primary healthcare professionals, and must maintain and develop these throughout their careers. They must always work within the limits of their skills and experience. The standards in this theme set out the requirements in this respect.’</a:t>
            </a:r>
          </a:p>
        </p:txBody>
      </p:sp>
    </p:spTree>
    <p:extLst>
      <p:ext uri="{BB962C8B-B14F-4D97-AF65-F5344CB8AC3E}">
        <p14:creationId xmlns:p14="http://schemas.microsoft.com/office/powerpoint/2010/main" val="287305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Knowledge and Skills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000" dirty="0"/>
              <a:t>B1 You must understand osteopathic concepts and principles, and apply them critically to patient care</a:t>
            </a:r>
            <a:r>
              <a:rPr lang="en-GB" sz="2000" dirty="0" smtClean="0"/>
              <a:t>.</a:t>
            </a:r>
          </a:p>
          <a:p>
            <a:r>
              <a:rPr lang="en-GB" sz="2000" dirty="0" smtClean="0"/>
              <a:t>B2 </a:t>
            </a:r>
            <a:r>
              <a:rPr lang="en-GB" sz="2000" dirty="0"/>
              <a:t>You must have sufficient knowledge and skills to support your work as an osteopath.</a:t>
            </a:r>
          </a:p>
          <a:p>
            <a:endParaRPr lang="en-GB" sz="2000"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B1 You must have and be able to apply sufficient and appropriate knowledge and skills to support your work as an osteopath.</a:t>
            </a:r>
          </a:p>
        </p:txBody>
      </p:sp>
    </p:spTree>
    <p:extLst>
      <p:ext uri="{BB962C8B-B14F-4D97-AF65-F5344CB8AC3E}">
        <p14:creationId xmlns:p14="http://schemas.microsoft.com/office/powerpoint/2010/main" val="25340794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Working within limits of </a:t>
            </a:r>
            <a:r>
              <a:rPr lang="en-GB" dirty="0" err="1" smtClean="0"/>
              <a:t>competance</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800" dirty="0"/>
              <a:t>B3 Recognise and work within the limits of your training and competence</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B2 </a:t>
            </a:r>
            <a:r>
              <a:rPr lang="en-GB" sz="2800" b="1" dirty="0">
                <a:solidFill>
                  <a:schemeClr val="accent1">
                    <a:lumMod val="60000"/>
                    <a:lumOff val="40000"/>
                  </a:schemeClr>
                </a:solidFill>
              </a:rPr>
              <a:t>You must</a:t>
            </a:r>
            <a:r>
              <a:rPr lang="en-GB" sz="2800" dirty="0"/>
              <a:t> recognise and work within the limits of your training  and competence.</a:t>
            </a:r>
          </a:p>
        </p:txBody>
      </p:sp>
    </p:spTree>
    <p:extLst>
      <p:ext uri="{BB962C8B-B14F-4D97-AF65-F5344CB8AC3E}">
        <p14:creationId xmlns:p14="http://schemas.microsoft.com/office/powerpoint/2010/main" val="10776854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Keeping skills and knowledge up to date</a:t>
            </a:r>
            <a:endParaRPr lang="en-GB" dirty="0"/>
          </a:p>
        </p:txBody>
      </p:sp>
      <p:sp>
        <p:nvSpPr>
          <p:cNvPr id="3" name="Text Placeholder 2"/>
          <p:cNvSpPr>
            <a:spLocks noGrp="1"/>
          </p:cNvSpPr>
          <p:nvPr>
            <p:ph type="body" idx="1"/>
          </p:nvPr>
        </p:nvSpPr>
        <p:spPr/>
        <p:txBody>
          <a:bodyPr/>
          <a:lstStyle/>
          <a:p>
            <a:r>
              <a:rPr lang="en-GB" dirty="0" smtClean="0"/>
              <a:t>2012</a:t>
            </a:r>
            <a:endParaRPr lang="en-GB" dirty="0"/>
          </a:p>
        </p:txBody>
      </p:sp>
      <p:sp>
        <p:nvSpPr>
          <p:cNvPr id="4" name="Content Placeholder 3"/>
          <p:cNvSpPr>
            <a:spLocks noGrp="1"/>
          </p:cNvSpPr>
          <p:nvPr>
            <p:ph sz="half" idx="2"/>
          </p:nvPr>
        </p:nvSpPr>
        <p:spPr/>
        <p:txBody>
          <a:bodyPr/>
          <a:lstStyle/>
          <a:p>
            <a:r>
              <a:rPr lang="en-GB" sz="2800" dirty="0"/>
              <a:t>B4 Keep your professional knowledge and skills up to date.</a:t>
            </a:r>
          </a:p>
          <a:p>
            <a:endParaRPr lang="en-GB" dirty="0"/>
          </a:p>
        </p:txBody>
      </p:sp>
      <p:sp>
        <p:nvSpPr>
          <p:cNvPr id="5" name="Text Placeholder 4"/>
          <p:cNvSpPr>
            <a:spLocks noGrp="1"/>
          </p:cNvSpPr>
          <p:nvPr>
            <p:ph type="body" sz="quarter" idx="3"/>
          </p:nvPr>
        </p:nvSpPr>
        <p:spPr/>
        <p:txBody>
          <a:bodyPr/>
          <a:lstStyle/>
          <a:p>
            <a:r>
              <a:rPr lang="en-GB" dirty="0" smtClean="0"/>
              <a:t>2019</a:t>
            </a:r>
            <a:endParaRPr lang="en-GB" dirty="0"/>
          </a:p>
        </p:txBody>
      </p:sp>
      <p:sp>
        <p:nvSpPr>
          <p:cNvPr id="6" name="Content Placeholder 5"/>
          <p:cNvSpPr>
            <a:spLocks noGrp="1"/>
          </p:cNvSpPr>
          <p:nvPr>
            <p:ph sz="quarter" idx="4"/>
          </p:nvPr>
        </p:nvSpPr>
        <p:spPr/>
        <p:txBody>
          <a:bodyPr>
            <a:normAutofit/>
          </a:bodyPr>
          <a:lstStyle/>
          <a:p>
            <a:r>
              <a:rPr lang="en-GB" sz="2800" dirty="0"/>
              <a:t>B3 </a:t>
            </a:r>
            <a:r>
              <a:rPr lang="en-GB" sz="2800" b="1" dirty="0">
                <a:solidFill>
                  <a:schemeClr val="accent1">
                    <a:lumMod val="60000"/>
                    <a:lumOff val="40000"/>
                  </a:schemeClr>
                </a:solidFill>
              </a:rPr>
              <a:t>You must</a:t>
            </a:r>
            <a:r>
              <a:rPr lang="en-GB" sz="2800" dirty="0"/>
              <a:t> keep your professional knowledge and skills up to date</a:t>
            </a:r>
          </a:p>
        </p:txBody>
      </p:sp>
    </p:spTree>
    <p:extLst>
      <p:ext uri="{BB962C8B-B14F-4D97-AF65-F5344CB8AC3E}">
        <p14:creationId xmlns:p14="http://schemas.microsoft.com/office/powerpoint/2010/main" val="2131894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 Safety and Quality in practice</a:t>
            </a:r>
            <a:endParaRPr lang="en-GB" dirty="0"/>
          </a:p>
        </p:txBody>
      </p:sp>
      <p:sp>
        <p:nvSpPr>
          <p:cNvPr id="3" name="Content Placeholder 2"/>
          <p:cNvSpPr>
            <a:spLocks noGrp="1"/>
          </p:cNvSpPr>
          <p:nvPr>
            <p:ph idx="1"/>
          </p:nvPr>
        </p:nvSpPr>
        <p:spPr>
          <a:xfrm>
            <a:off x="2589212" y="1541417"/>
            <a:ext cx="8915400" cy="4369805"/>
          </a:xfrm>
        </p:spPr>
        <p:txBody>
          <a:bodyPr>
            <a:noAutofit/>
          </a:bodyPr>
          <a:lstStyle/>
          <a:p>
            <a:r>
              <a:rPr lang="en-GB" sz="3200" dirty="0"/>
              <a:t>‘Osteopaths must deliver high-quality and safe healthcare to patients. This theme sets out the standards in relation to the delivery of care, including evaluation and management approaches, record keeping, safeguarding of patients, and public health.’</a:t>
            </a:r>
          </a:p>
        </p:txBody>
      </p:sp>
    </p:spTree>
    <p:extLst>
      <p:ext uri="{BB962C8B-B14F-4D97-AF65-F5344CB8AC3E}">
        <p14:creationId xmlns:p14="http://schemas.microsoft.com/office/powerpoint/2010/main" val="2008790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Delivery of Care</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dirty="0"/>
              <a:t>C1 You must be able to conduct an osteopathic patient evaluation sufficient to make a working diagnosis and formulate a treatment plan. </a:t>
            </a:r>
            <a:endParaRPr lang="en-GB" dirty="0" smtClean="0"/>
          </a:p>
          <a:p>
            <a:r>
              <a:rPr lang="en-GB" dirty="0" smtClean="0"/>
              <a:t>C2 </a:t>
            </a:r>
            <a:r>
              <a:rPr lang="en-GB" dirty="0"/>
              <a:t>You must be able to formulate and deliver a justifiable osteopathic treatment plan or an alternative course of action.</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C1 You must be able to conduct an osteopathic patient evaluation and deliver safe, competent and appropriate osteopathic care to your patients</a:t>
            </a:r>
          </a:p>
        </p:txBody>
      </p:sp>
    </p:spTree>
    <p:extLst>
      <p:ext uri="{BB962C8B-B14F-4D97-AF65-F5344CB8AC3E}">
        <p14:creationId xmlns:p14="http://schemas.microsoft.com/office/powerpoint/2010/main" val="477601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changed?</a:t>
            </a:r>
            <a:endParaRPr lang="en-GB" dirty="0"/>
          </a:p>
        </p:txBody>
      </p:sp>
      <p:sp>
        <p:nvSpPr>
          <p:cNvPr id="3" name="Content Placeholder 2"/>
          <p:cNvSpPr>
            <a:spLocks noGrp="1"/>
          </p:cNvSpPr>
          <p:nvPr>
            <p:ph idx="1"/>
          </p:nvPr>
        </p:nvSpPr>
        <p:spPr/>
        <p:txBody>
          <a:bodyPr>
            <a:normAutofit/>
          </a:bodyPr>
          <a:lstStyle/>
          <a:p>
            <a:r>
              <a:rPr lang="en-GB" sz="2800" dirty="0" smtClean="0"/>
              <a:t>37 standards reduced to 29</a:t>
            </a:r>
          </a:p>
          <a:p>
            <a:r>
              <a:rPr lang="en-GB" sz="2800" dirty="0" smtClean="0"/>
              <a:t>Some standards have been combined</a:t>
            </a:r>
          </a:p>
          <a:p>
            <a:r>
              <a:rPr lang="en-GB" sz="2800" dirty="0" smtClean="0"/>
              <a:t>Some standards have been moved to guidance and others have been moved to different themes</a:t>
            </a:r>
            <a:endParaRPr lang="en-GB" sz="2800" dirty="0"/>
          </a:p>
        </p:txBody>
      </p:sp>
    </p:spTree>
    <p:extLst>
      <p:ext uri="{BB962C8B-B14F-4D97-AF65-F5344CB8AC3E}">
        <p14:creationId xmlns:p14="http://schemas.microsoft.com/office/powerpoint/2010/main" val="22914551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Care for patients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C3 Care for your patients and do your best to understand their condition and improve their health.</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A2.2 (Guidance) You must care for your patents and do your best to understand their symptoms and support their health.</a:t>
            </a:r>
          </a:p>
        </p:txBody>
      </p:sp>
    </p:spTree>
    <p:extLst>
      <p:ext uri="{BB962C8B-B14F-4D97-AF65-F5344CB8AC3E}">
        <p14:creationId xmlns:p14="http://schemas.microsoft.com/office/powerpoint/2010/main" val="3391170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 polite and considerate</a:t>
            </a:r>
            <a:endParaRPr lang="en-GB" dirty="0"/>
          </a:p>
        </p:txBody>
      </p:sp>
      <p:sp>
        <p:nvSpPr>
          <p:cNvPr id="3" name="Text Placeholder 2"/>
          <p:cNvSpPr>
            <a:spLocks noGrp="1"/>
          </p:cNvSpPr>
          <p:nvPr>
            <p:ph type="body" idx="1"/>
          </p:nvPr>
        </p:nvSpPr>
        <p:spPr/>
        <p:txBody>
          <a:bodyPr/>
          <a:lstStyle/>
          <a:p>
            <a:r>
              <a:rPr lang="en-GB" dirty="0" smtClean="0"/>
              <a:t>2012</a:t>
            </a:r>
            <a:endParaRPr lang="en-GB" dirty="0"/>
          </a:p>
        </p:txBody>
      </p:sp>
      <p:sp>
        <p:nvSpPr>
          <p:cNvPr id="4" name="Content Placeholder 3"/>
          <p:cNvSpPr>
            <a:spLocks noGrp="1"/>
          </p:cNvSpPr>
          <p:nvPr>
            <p:ph sz="half" idx="2"/>
          </p:nvPr>
        </p:nvSpPr>
        <p:spPr/>
        <p:txBody>
          <a:bodyPr/>
          <a:lstStyle/>
          <a:p>
            <a:r>
              <a:rPr lang="en-GB" sz="2400" dirty="0"/>
              <a:t>C4 Be polite and considerate with patients. </a:t>
            </a:r>
            <a:endParaRPr lang="en-GB" sz="2400" dirty="0" smtClean="0"/>
          </a:p>
          <a:p>
            <a:r>
              <a:rPr lang="en-GB" sz="2400" dirty="0" smtClean="0"/>
              <a:t>C5 </a:t>
            </a:r>
            <a:r>
              <a:rPr lang="en-GB" sz="2400" dirty="0"/>
              <a:t>Acknowledge your patients individuality in how you treat them</a:t>
            </a:r>
          </a:p>
          <a:p>
            <a:endParaRPr lang="en-GB" dirty="0"/>
          </a:p>
        </p:txBody>
      </p:sp>
      <p:sp>
        <p:nvSpPr>
          <p:cNvPr id="5" name="Text Placeholder 4"/>
          <p:cNvSpPr>
            <a:spLocks noGrp="1"/>
          </p:cNvSpPr>
          <p:nvPr>
            <p:ph type="body" sz="quarter" idx="3"/>
          </p:nvPr>
        </p:nvSpPr>
        <p:spPr/>
        <p:txBody>
          <a:bodyPr/>
          <a:lstStyle/>
          <a:p>
            <a:r>
              <a:rPr lang="en-GB" dirty="0" smtClean="0"/>
              <a:t>2019</a:t>
            </a:r>
            <a:endParaRPr lang="en-GB" dirty="0"/>
          </a:p>
        </p:txBody>
      </p:sp>
      <p:sp>
        <p:nvSpPr>
          <p:cNvPr id="6" name="Content Placeholder 5"/>
          <p:cNvSpPr>
            <a:spLocks noGrp="1"/>
          </p:cNvSpPr>
          <p:nvPr>
            <p:ph sz="quarter" idx="4"/>
          </p:nvPr>
        </p:nvSpPr>
        <p:spPr/>
        <p:txBody>
          <a:bodyPr>
            <a:normAutofit/>
          </a:bodyPr>
          <a:lstStyle/>
          <a:p>
            <a:r>
              <a:rPr lang="en-GB" sz="2400" dirty="0"/>
              <a:t>A1 You must listen to patients and respect their individuality, concerns and preferences. You must be polite and considerate with patients and treat them with dignity and courtesy.</a:t>
            </a:r>
          </a:p>
        </p:txBody>
      </p:sp>
    </p:spTree>
    <p:extLst>
      <p:ext uri="{BB962C8B-B14F-4D97-AF65-F5344CB8AC3E}">
        <p14:creationId xmlns:p14="http://schemas.microsoft.com/office/powerpoint/2010/main" val="969979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Dignity and Modesty</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C6 Respect your patients’ dignity and modesty</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lstStyle/>
          <a:p>
            <a:r>
              <a:rPr lang="en-GB" sz="2400" dirty="0"/>
              <a:t>A6 You must respect your patients’ dignity and modesty</a:t>
            </a:r>
            <a:r>
              <a:rPr lang="en-GB" dirty="0"/>
              <a:t>.</a:t>
            </a:r>
          </a:p>
        </p:txBody>
      </p:sp>
    </p:spTree>
    <p:extLst>
      <p:ext uri="{BB962C8B-B14F-4D97-AF65-F5344CB8AC3E}">
        <p14:creationId xmlns:p14="http://schemas.microsoft.com/office/powerpoint/2010/main" val="3056994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Provide appropriate care</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C7 Provide appropriate care and treatment</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This one has been deleted – it was felt that the provision of appropriate care was adequately covered within many other standards. </a:t>
            </a:r>
          </a:p>
        </p:txBody>
      </p:sp>
    </p:spTree>
    <p:extLst>
      <p:ext uri="{BB962C8B-B14F-4D97-AF65-F5344CB8AC3E}">
        <p14:creationId xmlns:p14="http://schemas.microsoft.com/office/powerpoint/2010/main" val="533406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Records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C8 Ensure that your patient records are full, accurate and completed promptly.</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C2 You must ensure that your patient records are </a:t>
            </a:r>
            <a:r>
              <a:rPr lang="en-GB" sz="2400" b="1" dirty="0">
                <a:solidFill>
                  <a:schemeClr val="accent1">
                    <a:lumMod val="60000"/>
                    <a:lumOff val="40000"/>
                  </a:schemeClr>
                </a:solidFill>
              </a:rPr>
              <a:t>comprehensive</a:t>
            </a:r>
            <a:r>
              <a:rPr lang="en-GB" sz="2400" dirty="0"/>
              <a:t>, accurate, </a:t>
            </a:r>
            <a:r>
              <a:rPr lang="en-GB" sz="2400" b="1" dirty="0">
                <a:solidFill>
                  <a:schemeClr val="accent1">
                    <a:lumMod val="60000"/>
                    <a:lumOff val="40000"/>
                  </a:schemeClr>
                </a:solidFill>
              </a:rPr>
              <a:t>legible</a:t>
            </a:r>
            <a:r>
              <a:rPr lang="en-GB" sz="2400" dirty="0"/>
              <a:t> and completed promptly</a:t>
            </a:r>
          </a:p>
        </p:txBody>
      </p:sp>
    </p:spTree>
    <p:extLst>
      <p:ext uri="{BB962C8B-B14F-4D97-AF65-F5344CB8AC3E}">
        <p14:creationId xmlns:p14="http://schemas.microsoft.com/office/powerpoint/2010/main" val="3720986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 patients from harm</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C9 Act quickly to help patients and keep them from harm.</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C4 You must take action to keep patients from harm.</a:t>
            </a:r>
          </a:p>
        </p:txBody>
      </p:sp>
    </p:spTree>
    <p:extLst>
      <p:ext uri="{BB962C8B-B14F-4D97-AF65-F5344CB8AC3E}">
        <p14:creationId xmlns:p14="http://schemas.microsoft.com/office/powerpoint/2010/main" val="32379701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 Professionalism</a:t>
            </a:r>
            <a:endParaRPr lang="en-GB" dirty="0"/>
          </a:p>
        </p:txBody>
      </p:sp>
      <p:sp>
        <p:nvSpPr>
          <p:cNvPr id="3" name="Content Placeholder 2"/>
          <p:cNvSpPr>
            <a:spLocks noGrp="1"/>
          </p:cNvSpPr>
          <p:nvPr>
            <p:ph idx="1"/>
          </p:nvPr>
        </p:nvSpPr>
        <p:spPr>
          <a:xfrm>
            <a:off x="2589212" y="1306286"/>
            <a:ext cx="8915400" cy="4604936"/>
          </a:xfrm>
        </p:spPr>
        <p:txBody>
          <a:bodyPr/>
          <a:lstStyle/>
          <a:p>
            <a:r>
              <a:rPr lang="en-GB" dirty="0"/>
              <a:t>‘</a:t>
            </a:r>
            <a:r>
              <a:rPr lang="en-GB" sz="2400" dirty="0"/>
              <a:t>Osteopaths must act with honesty and integrity and uphold high standards of professional and personal conduct to ensure public trust and confidence in the profession. The standards in this theme deal with such issues and behaviours, including the establishment of clear professional boundaries with patients, the duty of candour, and the confidential management of patient information. These contribute to ensuring that trust is established and maintained within therapeutic </a:t>
            </a:r>
            <a:r>
              <a:rPr lang="en-GB" sz="2400" dirty="0" smtClean="0"/>
              <a:t>relationships.’</a:t>
            </a:r>
            <a:endParaRPr lang="en-GB" sz="2400" dirty="0"/>
          </a:p>
        </p:txBody>
      </p:sp>
    </p:spTree>
    <p:extLst>
      <p:ext uri="{BB962C8B-B14F-4D97-AF65-F5344CB8AC3E}">
        <p14:creationId xmlns:p14="http://schemas.microsoft.com/office/powerpoint/2010/main" val="3346718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health professionals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D1 You must consider the contributions of other healthcare professionals  to ensure best patient care. </a:t>
            </a:r>
          </a:p>
          <a:p>
            <a:pPr marL="0" indent="0">
              <a:buNone/>
            </a:pPr>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D10 You must consider the contributions of other health and care professionals, to optimise patient care.</a:t>
            </a:r>
          </a:p>
        </p:txBody>
      </p:sp>
    </p:spTree>
    <p:extLst>
      <p:ext uri="{BB962C8B-B14F-4D97-AF65-F5344CB8AC3E}">
        <p14:creationId xmlns:p14="http://schemas.microsoft.com/office/powerpoint/2010/main" val="41843772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Production of written material</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400" dirty="0"/>
              <a:t>D2 You must respond effectively to requirements for the production of high-quality written material and data</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C3 You must respond effectively and appropriately to requests for the production of written material and data</a:t>
            </a:r>
          </a:p>
        </p:txBody>
      </p:sp>
    </p:spTree>
    <p:extLst>
      <p:ext uri="{BB962C8B-B14F-4D97-AF65-F5344CB8AC3E}">
        <p14:creationId xmlns:p14="http://schemas.microsoft.com/office/powerpoint/2010/main" val="7006824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Retrieving and Analysing information</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D3 You must be capable of retrieving, processing and analysing information as necessary.</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B4 You must be able to analyse and reflect upon information related to your practice in order to enhance patient care.</a:t>
            </a:r>
          </a:p>
        </p:txBody>
      </p:sp>
    </p:spTree>
    <p:extLst>
      <p:ext uri="{BB962C8B-B14F-4D97-AF65-F5344CB8AC3E}">
        <p14:creationId xmlns:p14="http://schemas.microsoft.com/office/powerpoint/2010/main" val="19398838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Standards and Guidance</a:t>
            </a:r>
            <a:endParaRPr lang="en-GB" dirty="0"/>
          </a:p>
        </p:txBody>
      </p:sp>
      <p:sp>
        <p:nvSpPr>
          <p:cNvPr id="3" name="Content Placeholder 2"/>
          <p:cNvSpPr>
            <a:spLocks noGrp="1"/>
          </p:cNvSpPr>
          <p:nvPr>
            <p:ph idx="1"/>
          </p:nvPr>
        </p:nvSpPr>
        <p:spPr>
          <a:xfrm>
            <a:off x="2589212" y="1489166"/>
            <a:ext cx="8915400" cy="4422056"/>
          </a:xfrm>
        </p:spPr>
        <p:txBody>
          <a:bodyPr>
            <a:normAutofit/>
          </a:bodyPr>
          <a:lstStyle/>
          <a:p>
            <a:r>
              <a:rPr lang="en-GB" sz="2000" dirty="0" smtClean="0"/>
              <a:t>Standards say ‘must’ and there is an expectation to comply </a:t>
            </a:r>
            <a:endParaRPr lang="en-GB" sz="2000" dirty="0"/>
          </a:p>
          <a:p>
            <a:r>
              <a:rPr lang="en-GB" sz="2000" dirty="0" err="1"/>
              <a:t>i</a:t>
            </a:r>
            <a:r>
              <a:rPr lang="en-GB" sz="2000" dirty="0" err="1" smtClean="0"/>
              <a:t>e</a:t>
            </a:r>
            <a:r>
              <a:rPr lang="en-GB" sz="2000" dirty="0" smtClean="0"/>
              <a:t>. A1: You </a:t>
            </a:r>
            <a:r>
              <a:rPr lang="en-GB" sz="2000" b="1" dirty="0" smtClean="0"/>
              <a:t>must </a:t>
            </a:r>
            <a:r>
              <a:rPr lang="en-GB" sz="2000" dirty="0" smtClean="0"/>
              <a:t> listen to patients and respect their individuality, concerns and preferences. You </a:t>
            </a:r>
            <a:r>
              <a:rPr lang="en-GB" sz="2000" b="1" dirty="0" smtClean="0"/>
              <a:t>must </a:t>
            </a:r>
            <a:r>
              <a:rPr lang="en-GB" sz="2000" dirty="0" smtClean="0"/>
              <a:t>be polite and considerate with patients and treat them with dignity and courtesy.</a:t>
            </a:r>
          </a:p>
          <a:p>
            <a:r>
              <a:rPr lang="en-GB" sz="2000" dirty="0" smtClean="0"/>
              <a:t>Guidance say ‘may’ or ‘should’ and you can use your professional judgement in these circumstances</a:t>
            </a:r>
          </a:p>
          <a:p>
            <a:r>
              <a:rPr lang="en-GB" sz="2000" dirty="0" err="1"/>
              <a:t>i</a:t>
            </a:r>
            <a:r>
              <a:rPr lang="en-GB" sz="2000" dirty="0" err="1" smtClean="0"/>
              <a:t>e</a:t>
            </a:r>
            <a:r>
              <a:rPr lang="en-GB" sz="2000" dirty="0" smtClean="0"/>
              <a:t>. D15 (2012) You should charge fees responsibly and in a way that avoids bringing the profession into disrepute. You may recommend products or services to patients only if, in your professional judgement, they will benefit the patient. </a:t>
            </a:r>
            <a:endParaRPr lang="en-GB" sz="2000" dirty="0"/>
          </a:p>
        </p:txBody>
      </p:sp>
    </p:spTree>
    <p:extLst>
      <p:ext uri="{BB962C8B-B14F-4D97-AF65-F5344CB8AC3E}">
        <p14:creationId xmlns:p14="http://schemas.microsoft.com/office/powerpoint/2010/main" val="3786366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Beliefs and Values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800" dirty="0"/>
              <a:t>D4 Make sure your beliefs and values do not prejudice patient care. </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B4 You must make sure your beliefs and values do not prejudice your patients’ care. </a:t>
            </a:r>
          </a:p>
        </p:txBody>
      </p:sp>
    </p:spTree>
    <p:extLst>
      <p:ext uri="{BB962C8B-B14F-4D97-AF65-F5344CB8AC3E}">
        <p14:creationId xmlns:p14="http://schemas.microsoft.com/office/powerpoint/2010/main" val="18872846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Equality</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dirty="0"/>
              <a:t>D5 You must comply with equality and antidiscrimination laws. </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lstStyle/>
          <a:p>
            <a:r>
              <a:rPr lang="en-GB" dirty="0"/>
              <a:t>D6 You must treat patients fairly and recognise diversity and individual values. You must comply with equality and antidiscrimination law. </a:t>
            </a:r>
          </a:p>
        </p:txBody>
      </p:sp>
    </p:spTree>
    <p:extLst>
      <p:ext uri="{BB962C8B-B14F-4D97-AF65-F5344CB8AC3E}">
        <p14:creationId xmlns:p14="http://schemas.microsoft.com/office/powerpoint/2010/main" val="3234003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Confidentiality</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D6 Respect your patients’ rights to privacy and confidentiality.</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D5 You must respect and your patients’ rights to privacy and confidentiality, and </a:t>
            </a:r>
            <a:r>
              <a:rPr lang="en-GB" sz="2800" b="1" dirty="0">
                <a:solidFill>
                  <a:schemeClr val="accent1">
                    <a:lumMod val="60000"/>
                    <a:lumOff val="40000"/>
                  </a:schemeClr>
                </a:solidFill>
              </a:rPr>
              <a:t>effectively maintain and protect patient information</a:t>
            </a:r>
          </a:p>
        </p:txBody>
      </p:sp>
    </p:spTree>
    <p:extLst>
      <p:ext uri="{BB962C8B-B14F-4D97-AF65-F5344CB8AC3E}">
        <p14:creationId xmlns:p14="http://schemas.microsoft.com/office/powerpoint/2010/main" val="34356514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Complaints and Candour</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D7 Be open and honest when dealing with patients and colleagues and respond quickly to complaints.</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Autofit/>
          </a:bodyPr>
          <a:lstStyle/>
          <a:p>
            <a:r>
              <a:rPr lang="en-GB" sz="2400" dirty="0"/>
              <a:t>D3 You must be open and honest with patients, fulfilling your duty of candour</a:t>
            </a:r>
            <a:r>
              <a:rPr lang="en-GB" sz="2400" dirty="0" smtClean="0"/>
              <a:t>.</a:t>
            </a:r>
          </a:p>
          <a:p>
            <a:r>
              <a:rPr lang="en-GB" sz="2400" dirty="0" smtClean="0"/>
              <a:t>D4 </a:t>
            </a:r>
            <a:r>
              <a:rPr lang="en-GB" sz="2400" dirty="0"/>
              <a:t>You must have a policy in place to manage patient complaints, and respond quickly and appropriately to any that arise.</a:t>
            </a:r>
          </a:p>
        </p:txBody>
      </p:sp>
    </p:spTree>
    <p:extLst>
      <p:ext uri="{BB962C8B-B14F-4D97-AF65-F5344CB8AC3E}">
        <p14:creationId xmlns:p14="http://schemas.microsoft.com/office/powerpoint/2010/main" val="10906689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Colleagues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D8 Support colleagues and cooperate with them to enhance patient care.</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D9 You must support colleagues and cooperate with them to enhance patient care.</a:t>
            </a:r>
          </a:p>
        </p:txBody>
      </p:sp>
    </p:spTree>
    <p:extLst>
      <p:ext uri="{BB962C8B-B14F-4D97-AF65-F5344CB8AC3E}">
        <p14:creationId xmlns:p14="http://schemas.microsoft.com/office/powerpoint/2010/main" val="25542732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Comments about other health professionals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400" dirty="0"/>
              <a:t>D9 Keep comments about colleagues or other healthcare professionals honest, accurate and valid</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000" dirty="0"/>
              <a:t>D10 You must consider the contributions of other health and care professionals, to optimise patient care. </a:t>
            </a:r>
            <a:endParaRPr lang="en-GB" sz="2000" dirty="0" smtClean="0"/>
          </a:p>
          <a:p>
            <a:r>
              <a:rPr lang="en-GB" sz="2000" dirty="0" smtClean="0"/>
              <a:t>Includes </a:t>
            </a:r>
            <a:r>
              <a:rPr lang="en-GB" sz="2000" dirty="0"/>
              <a:t>guidance: any comments that you make about other healthcare professionals should be honest, valid and accurate</a:t>
            </a:r>
          </a:p>
        </p:txBody>
      </p:sp>
    </p:spTree>
    <p:extLst>
      <p:ext uri="{BB962C8B-B14F-4D97-AF65-F5344CB8AC3E}">
        <p14:creationId xmlns:p14="http://schemas.microsoft.com/office/powerpoint/2010/main" val="26012970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Osteopaths own health</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D10 Ensure that any problems with your own health do not affect your patients.</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D11 You must ensure that any problems with your own health do not affect your patients. You must not rely on your own assessment of the risk to patients.</a:t>
            </a:r>
          </a:p>
        </p:txBody>
      </p:sp>
    </p:spTree>
    <p:extLst>
      <p:ext uri="{BB962C8B-B14F-4D97-AF65-F5344CB8AC3E}">
        <p14:creationId xmlns:p14="http://schemas.microsoft.com/office/powerpoint/2010/main" val="34323025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Promotion of Health</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400" dirty="0"/>
              <a:t>D11 Be aware of your role as a healthcare provider to promote public health</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C6 You must be aware of your wider role as a healthcare professional to contribute to enhancing the health and wellbeing of your patients.</a:t>
            </a:r>
          </a:p>
        </p:txBody>
      </p:sp>
    </p:spTree>
    <p:extLst>
      <p:ext uri="{BB962C8B-B14F-4D97-AF65-F5344CB8AC3E}">
        <p14:creationId xmlns:p14="http://schemas.microsoft.com/office/powerpoint/2010/main" val="7512632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Guidance to C6 made clearer….</a:t>
            </a:r>
            <a:endParaRPr lang="en-GB" dirty="0"/>
          </a:p>
        </p:txBody>
      </p:sp>
      <p:sp>
        <p:nvSpPr>
          <p:cNvPr id="3" name="Content Placeholder 2"/>
          <p:cNvSpPr>
            <a:spLocks noGrp="1"/>
          </p:cNvSpPr>
          <p:nvPr>
            <p:ph idx="1"/>
          </p:nvPr>
        </p:nvSpPr>
        <p:spPr/>
        <p:txBody>
          <a:bodyPr>
            <a:normAutofit/>
          </a:bodyPr>
          <a:lstStyle/>
          <a:p>
            <a:r>
              <a:rPr lang="en-GB" sz="2800" dirty="0"/>
              <a:t>‘C6.1 You should be aware of public health issues and concerns, and be able to discuss these in a balanced way with patients, or guide them to resources or to other healthcare professionals to support their </a:t>
            </a:r>
            <a:r>
              <a:rPr lang="en-GB" sz="2800" dirty="0" smtClean="0"/>
              <a:t>decision making </a:t>
            </a:r>
            <a:r>
              <a:rPr lang="en-GB" sz="2800" dirty="0"/>
              <a:t>regarding these.’</a:t>
            </a:r>
          </a:p>
        </p:txBody>
      </p:sp>
    </p:spTree>
    <p:extLst>
      <p:ext uri="{BB962C8B-B14F-4D97-AF65-F5344CB8AC3E}">
        <p14:creationId xmlns:p14="http://schemas.microsoft.com/office/powerpoint/2010/main" val="5364210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Spread of communicable diseases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D12 Take all necessary steps to control the spread of communicable diseases. </a:t>
            </a:r>
            <a:endParaRPr lang="en-GB" sz="2400" dirty="0" smtClean="0"/>
          </a:p>
          <a:p>
            <a:r>
              <a:rPr lang="en-GB" sz="2400" dirty="0" smtClean="0"/>
              <a:t>D13 </a:t>
            </a:r>
            <a:r>
              <a:rPr lang="en-GB" sz="2400" dirty="0"/>
              <a:t>Comply with health and safety legislation.</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lstStyle/>
          <a:p>
            <a:r>
              <a:rPr lang="en-GB" sz="2800" dirty="0"/>
              <a:t>C5 You must ensure that your practice is safe, clean and hygienic, and complies with health and safety legislation</a:t>
            </a:r>
            <a:r>
              <a:rPr lang="en-GB" dirty="0"/>
              <a:t>.</a:t>
            </a:r>
          </a:p>
        </p:txBody>
      </p:sp>
    </p:spTree>
    <p:extLst>
      <p:ext uri="{BB962C8B-B14F-4D97-AF65-F5344CB8AC3E}">
        <p14:creationId xmlns:p14="http://schemas.microsoft.com/office/powerpoint/2010/main" val="819084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0446"/>
            <a:ext cx="8911687" cy="613954"/>
          </a:xfrm>
        </p:spPr>
        <p:txBody>
          <a:bodyPr>
            <a:normAutofit fontScale="90000"/>
          </a:bodyPr>
          <a:lstStyle/>
          <a:p>
            <a:r>
              <a:rPr lang="en-GB" dirty="0" smtClean="0"/>
              <a:t>Updated OPS</a:t>
            </a:r>
            <a:endParaRPr lang="en-GB" dirty="0"/>
          </a:p>
        </p:txBody>
      </p:sp>
      <p:sp>
        <p:nvSpPr>
          <p:cNvPr id="3" name="Content Placeholder 2"/>
          <p:cNvSpPr>
            <a:spLocks noGrp="1"/>
          </p:cNvSpPr>
          <p:nvPr>
            <p:ph idx="1"/>
          </p:nvPr>
        </p:nvSpPr>
        <p:spPr>
          <a:xfrm>
            <a:off x="2589212" y="914401"/>
            <a:ext cx="8915400" cy="5499462"/>
          </a:xfrm>
        </p:spPr>
        <p:txBody>
          <a:bodyPr>
            <a:normAutofit/>
          </a:bodyPr>
          <a:lstStyle/>
          <a:p>
            <a:r>
              <a:rPr lang="en-GB" b="1" dirty="0"/>
              <a:t>A. Communication and patient partnership</a:t>
            </a:r>
          </a:p>
          <a:p>
            <a:r>
              <a:rPr lang="en-GB" dirty="0"/>
              <a:t>Listening, respecting patients’ concerns and preferences, dignity and modesty , effective communication, providing information, consent, patient partnership</a:t>
            </a:r>
          </a:p>
          <a:p>
            <a:r>
              <a:rPr lang="en-GB" b="1" dirty="0"/>
              <a:t>B. Knowledge, skills and performance</a:t>
            </a:r>
          </a:p>
          <a:p>
            <a:r>
              <a:rPr lang="en-GB" dirty="0"/>
              <a:t>Having sufficient knowledge and skills, working within training and competence, keeping up to date, analysing and reflecting on information to enhance patient care</a:t>
            </a:r>
          </a:p>
          <a:p>
            <a:r>
              <a:rPr lang="en-GB" b="1" dirty="0"/>
              <a:t>C. Safety and quality in practice</a:t>
            </a:r>
          </a:p>
          <a:p>
            <a:r>
              <a:rPr lang="en-GB" dirty="0"/>
              <a:t>Case history taking and record keeping, patient evaluation management, safeguarding, wider role in enhancing patients’ health and wellbeing</a:t>
            </a:r>
          </a:p>
          <a:p>
            <a:r>
              <a:rPr lang="en-GB" b="1" dirty="0"/>
              <a:t>D. </a:t>
            </a:r>
            <a:r>
              <a:rPr lang="en-GB" b="1" dirty="0" smtClean="0"/>
              <a:t>Professionalism</a:t>
            </a:r>
          </a:p>
          <a:p>
            <a:r>
              <a:rPr lang="en-GB" dirty="0" smtClean="0"/>
              <a:t> </a:t>
            </a:r>
            <a:r>
              <a:rPr lang="en-GB" dirty="0"/>
              <a:t>Ethics, integrity, honesty, duty of candour, responding to complaints, confidentiality, working with others, complying with regulatory requirements</a:t>
            </a:r>
          </a:p>
        </p:txBody>
      </p:sp>
    </p:spTree>
    <p:extLst>
      <p:ext uri="{BB962C8B-B14F-4D97-AF65-F5344CB8AC3E}">
        <p14:creationId xmlns:p14="http://schemas.microsoft.com/office/powerpoint/2010/main" val="39787262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Integrity</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800" dirty="0"/>
              <a:t>D14 Act with integrity in your professional practice</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D1 You must act with honesty and integrity in your professional practice</a:t>
            </a:r>
          </a:p>
        </p:txBody>
      </p:sp>
    </p:spTree>
    <p:extLst>
      <p:ext uri="{BB962C8B-B14F-4D97-AF65-F5344CB8AC3E}">
        <p14:creationId xmlns:p14="http://schemas.microsoft.com/office/powerpoint/2010/main" val="14737928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Integrity Guidance updated</a:t>
            </a:r>
            <a:endParaRPr lang="en-GB" dirty="0"/>
          </a:p>
        </p:txBody>
      </p:sp>
      <p:sp>
        <p:nvSpPr>
          <p:cNvPr id="3" name="Content Placeholder 2"/>
          <p:cNvSpPr>
            <a:spLocks noGrp="1"/>
          </p:cNvSpPr>
          <p:nvPr>
            <p:ph idx="1"/>
          </p:nvPr>
        </p:nvSpPr>
        <p:spPr/>
        <p:txBody>
          <a:bodyPr/>
          <a:lstStyle/>
          <a:p>
            <a:r>
              <a:rPr lang="en-GB" dirty="0"/>
              <a:t>‘</a:t>
            </a:r>
            <a:r>
              <a:rPr lang="en-GB" sz="2800" dirty="0"/>
              <a:t>D1.3 You must have a professional indemnity insurance arrangement which provides appropriate cover in accordance with the requirements of the Osteopaths Act (1993) and the current Professional Indemnity Insurance Rules.’</a:t>
            </a:r>
          </a:p>
        </p:txBody>
      </p:sp>
    </p:spTree>
    <p:extLst>
      <p:ext uri="{BB962C8B-B14F-4D97-AF65-F5344CB8AC3E}">
        <p14:creationId xmlns:p14="http://schemas.microsoft.com/office/powerpoint/2010/main" val="13109809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Advertising</a:t>
            </a:r>
            <a:endParaRPr lang="en-GB" dirty="0"/>
          </a:p>
        </p:txBody>
      </p:sp>
      <p:sp>
        <p:nvSpPr>
          <p:cNvPr id="3" name="Content Placeholder 2"/>
          <p:cNvSpPr>
            <a:spLocks noGrp="1"/>
          </p:cNvSpPr>
          <p:nvPr>
            <p:ph idx="1"/>
          </p:nvPr>
        </p:nvSpPr>
        <p:spPr>
          <a:xfrm>
            <a:off x="2589212" y="1267097"/>
            <a:ext cx="8915400" cy="4644125"/>
          </a:xfrm>
        </p:spPr>
        <p:txBody>
          <a:bodyPr>
            <a:normAutofit/>
          </a:bodyPr>
          <a:lstStyle/>
          <a:p>
            <a:r>
              <a:rPr lang="en-GB" dirty="0"/>
              <a:t> </a:t>
            </a:r>
            <a:r>
              <a:rPr lang="en-GB" sz="2000" dirty="0"/>
              <a:t>This is covered in the guidance to D1, and other than the reference to promotional and website material, is unchanged from the current version</a:t>
            </a:r>
            <a:r>
              <a:rPr lang="en-GB" sz="2000" dirty="0" smtClean="0"/>
              <a:t>:</a:t>
            </a:r>
          </a:p>
          <a:p>
            <a:endParaRPr lang="en-GB" sz="2000" dirty="0"/>
          </a:p>
          <a:p>
            <a:r>
              <a:rPr lang="en-GB" sz="2000" dirty="0" smtClean="0"/>
              <a:t>You </a:t>
            </a:r>
            <a:r>
              <a:rPr lang="en-GB" sz="2000" dirty="0"/>
              <a:t>should not allow misleading advertising or information about you and your practice. </a:t>
            </a:r>
            <a:endParaRPr lang="en-GB" sz="2000" dirty="0" smtClean="0"/>
          </a:p>
          <a:p>
            <a:r>
              <a:rPr lang="en-GB" sz="2000" dirty="0" smtClean="0"/>
              <a:t>You </a:t>
            </a:r>
            <a:r>
              <a:rPr lang="en-GB" sz="2000" dirty="0"/>
              <a:t>should make sure that: – Your advertising and promotional material, including website content, is legal, decent, honest and truthful as defined by the advertising standards authority (ASA) and conforms to current guidance, such as the UK Code of </a:t>
            </a:r>
            <a:r>
              <a:rPr lang="en-GB" sz="2000" dirty="0" err="1"/>
              <a:t>Nonbroadcast</a:t>
            </a:r>
            <a:r>
              <a:rPr lang="en-GB" sz="2000" dirty="0"/>
              <a:t> Advertising and Direct and Promotional Marketing (the CAP code).</a:t>
            </a:r>
          </a:p>
        </p:txBody>
      </p:sp>
    </p:spTree>
    <p:extLst>
      <p:ext uri="{BB962C8B-B14F-4D97-AF65-F5344CB8AC3E}">
        <p14:creationId xmlns:p14="http://schemas.microsoft.com/office/powerpoint/2010/main" val="9267473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Honesty</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D15 Be honest and trustworthy in your financial dealings, whether personal or professional.</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lstStyle/>
          <a:p>
            <a:r>
              <a:rPr lang="en-GB" sz="2400" dirty="0"/>
              <a:t>D8 You must be honest and trustworthy in your professional and personal financial dealings</a:t>
            </a:r>
            <a:r>
              <a:rPr lang="en-GB" dirty="0"/>
              <a:t>.</a:t>
            </a:r>
          </a:p>
        </p:txBody>
      </p:sp>
    </p:spTree>
    <p:extLst>
      <p:ext uri="{BB962C8B-B14F-4D97-AF65-F5344CB8AC3E}">
        <p14:creationId xmlns:p14="http://schemas.microsoft.com/office/powerpoint/2010/main" val="42878523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Boundaries</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D16 Do not abuse your professional standing</a:t>
            </a:r>
            <a:r>
              <a:rPr lang="en-GB" dirty="0"/>
              <a:t>.</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lnSpcReduction="10000"/>
          </a:bodyPr>
          <a:lstStyle/>
          <a:p>
            <a:r>
              <a:rPr lang="en-GB" sz="2400" dirty="0"/>
              <a:t>D2 You must establish and maintain clear professional boundaries with patients, and must not abuse your professional standing and the position of trust which you have as an osteopath</a:t>
            </a:r>
            <a:r>
              <a:rPr lang="en-GB" dirty="0"/>
              <a:t>. </a:t>
            </a:r>
          </a:p>
        </p:txBody>
      </p:sp>
    </p:spTree>
    <p:extLst>
      <p:ext uri="{BB962C8B-B14F-4D97-AF65-F5344CB8AC3E}">
        <p14:creationId xmlns:p14="http://schemas.microsoft.com/office/powerpoint/2010/main" val="38710169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Reputation of the profession</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400" dirty="0"/>
              <a:t>D17 Uphold the reputation of the profession through your conduct.</a:t>
            </a:r>
          </a:p>
          <a:p>
            <a:endParaRPr lang="en-GB" sz="2400"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D7 You must uphold the reputation of the profession at all times through your conduct, in and out of the workplace.</a:t>
            </a:r>
          </a:p>
        </p:txBody>
      </p:sp>
    </p:spTree>
    <p:extLst>
      <p:ext uri="{BB962C8B-B14F-4D97-AF65-F5344CB8AC3E}">
        <p14:creationId xmlns:p14="http://schemas.microsoft.com/office/powerpoint/2010/main" val="39046518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Keeping </a:t>
            </a:r>
            <a:r>
              <a:rPr lang="en-GB" dirty="0" err="1" smtClean="0"/>
              <a:t>GOsC</a:t>
            </a:r>
            <a:r>
              <a:rPr lang="en-GB" dirty="0" smtClean="0"/>
              <a:t> informed</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400" dirty="0"/>
              <a:t>D18 You must provide to the </a:t>
            </a:r>
            <a:r>
              <a:rPr lang="en-GB" sz="2400" dirty="0" err="1"/>
              <a:t>GOsC</a:t>
            </a:r>
            <a:r>
              <a:rPr lang="en-GB" sz="2400" dirty="0"/>
              <a:t> any important information about your conduct and competence.</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000" dirty="0"/>
              <a:t>D12 You must inform the </a:t>
            </a:r>
            <a:r>
              <a:rPr lang="en-GB" sz="2000" dirty="0" err="1"/>
              <a:t>GOsC</a:t>
            </a:r>
            <a:r>
              <a:rPr lang="en-GB" sz="2000" dirty="0"/>
              <a:t> as soon as is practicable of any significant information regarding your conduct and competence, cooperate with any requests for information or investigation, and must comply with all regulatory requirements</a:t>
            </a:r>
          </a:p>
        </p:txBody>
      </p:sp>
    </p:spTree>
    <p:extLst>
      <p:ext uri="{BB962C8B-B14F-4D97-AF65-F5344CB8AC3E}">
        <p14:creationId xmlns:p14="http://schemas.microsoft.com/office/powerpoint/2010/main" val="5463623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Dedicated OPS site</a:t>
            </a:r>
            <a:endParaRPr lang="en-GB" dirty="0"/>
          </a:p>
        </p:txBody>
      </p:sp>
      <p:sp>
        <p:nvSpPr>
          <p:cNvPr id="3" name="Content Placeholder 2"/>
          <p:cNvSpPr>
            <a:spLocks noGrp="1"/>
          </p:cNvSpPr>
          <p:nvPr>
            <p:ph idx="1"/>
          </p:nvPr>
        </p:nvSpPr>
        <p:spPr/>
        <p:txBody>
          <a:bodyPr>
            <a:normAutofit/>
          </a:bodyPr>
          <a:lstStyle/>
          <a:p>
            <a:pPr algn="ctr"/>
            <a:endParaRPr lang="en-GB" sz="2800" dirty="0" smtClean="0"/>
          </a:p>
          <a:p>
            <a:pPr algn="ctr"/>
            <a:endParaRPr lang="en-GB" sz="2800" dirty="0"/>
          </a:p>
          <a:p>
            <a:pPr algn="ctr"/>
            <a:r>
              <a:rPr lang="en-GB" sz="2800" dirty="0" smtClean="0">
                <a:hlinkClick r:id="rId2"/>
              </a:rPr>
              <a:t>https://standards.osteopathy.org.uk</a:t>
            </a:r>
            <a:endParaRPr lang="en-GB" sz="2800" dirty="0"/>
          </a:p>
        </p:txBody>
      </p:sp>
    </p:spTree>
    <p:extLst>
      <p:ext uri="{BB962C8B-B14F-4D97-AF65-F5344CB8AC3E}">
        <p14:creationId xmlns:p14="http://schemas.microsoft.com/office/powerpoint/2010/main" val="266927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Communication and Patient Partnership</a:t>
            </a:r>
            <a:endParaRPr lang="en-GB" dirty="0"/>
          </a:p>
        </p:txBody>
      </p:sp>
      <p:sp>
        <p:nvSpPr>
          <p:cNvPr id="3" name="Content Placeholder 2"/>
          <p:cNvSpPr>
            <a:spLocks noGrp="1"/>
          </p:cNvSpPr>
          <p:nvPr>
            <p:ph idx="1"/>
          </p:nvPr>
        </p:nvSpPr>
        <p:spPr>
          <a:xfrm>
            <a:off x="2589212" y="1905001"/>
            <a:ext cx="8915400" cy="4260668"/>
          </a:xfrm>
        </p:spPr>
        <p:txBody>
          <a:bodyPr>
            <a:noAutofit/>
          </a:bodyPr>
          <a:lstStyle/>
          <a:p>
            <a:r>
              <a:rPr lang="en-GB" sz="2800" dirty="0"/>
              <a:t>‘This theme sets out the standards relating to communication, the </a:t>
            </a:r>
            <a:r>
              <a:rPr lang="en-GB" sz="2800" b="1" dirty="0">
                <a:solidFill>
                  <a:schemeClr val="accent1">
                    <a:lumMod val="60000"/>
                    <a:lumOff val="40000"/>
                  </a:schemeClr>
                </a:solidFill>
              </a:rPr>
              <a:t>formation of effective patient partnerships</a:t>
            </a:r>
            <a:r>
              <a:rPr lang="en-GB" sz="2800" dirty="0"/>
              <a:t>, and </a:t>
            </a:r>
            <a:r>
              <a:rPr lang="en-GB" sz="2800" b="1" dirty="0">
                <a:solidFill>
                  <a:schemeClr val="accent1">
                    <a:lumMod val="60000"/>
                    <a:lumOff val="40000"/>
                  </a:schemeClr>
                </a:solidFill>
              </a:rPr>
              <a:t>consent</a:t>
            </a:r>
            <a:r>
              <a:rPr lang="en-GB" sz="2800" dirty="0"/>
              <a:t>. </a:t>
            </a:r>
            <a:r>
              <a:rPr lang="en-GB" sz="2800" b="1" dirty="0">
                <a:solidFill>
                  <a:schemeClr val="accent1">
                    <a:lumMod val="60000"/>
                    <a:lumOff val="40000"/>
                  </a:schemeClr>
                </a:solidFill>
              </a:rPr>
              <a:t>Patients must</a:t>
            </a:r>
            <a:r>
              <a:rPr lang="en-GB" sz="2800" dirty="0"/>
              <a:t> be at the centre of healthcare and must </a:t>
            </a:r>
            <a:r>
              <a:rPr lang="en-GB" sz="2800" b="1" dirty="0">
                <a:solidFill>
                  <a:schemeClr val="accent1">
                    <a:lumMod val="60000"/>
                    <a:lumOff val="40000"/>
                  </a:schemeClr>
                </a:solidFill>
              </a:rPr>
              <a:t>be given the information that they need in order to make informed choices</a:t>
            </a:r>
            <a:r>
              <a:rPr lang="en-GB" sz="2800" dirty="0"/>
              <a:t> about the care they receive. These standards support therapeutic relationships built on good communication, trust and confidence.’</a:t>
            </a:r>
          </a:p>
        </p:txBody>
      </p:sp>
    </p:spTree>
    <p:extLst>
      <p:ext uri="{BB962C8B-B14F-4D97-AF65-F5344CB8AC3E}">
        <p14:creationId xmlns:p14="http://schemas.microsoft.com/office/powerpoint/2010/main" val="16534093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Communication and Patient Partnership</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000" dirty="0"/>
              <a:t>A1 You must have well-developed interpersonal communication skills and the ability to adapt communication strategies to suit the specific needs of a patient. </a:t>
            </a:r>
            <a:endParaRPr lang="en-GB" sz="2000" dirty="0" smtClean="0"/>
          </a:p>
          <a:p>
            <a:r>
              <a:rPr lang="en-GB" sz="2000" dirty="0" smtClean="0"/>
              <a:t>A5 </a:t>
            </a:r>
            <a:r>
              <a:rPr lang="en-GB" sz="2000" dirty="0"/>
              <a:t>Work in partnership with patients to find the best treatment for them. </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000" dirty="0"/>
              <a:t>A2 You must work in partnership with patients, adapting your communication approach to take into account their particular needs, and supporting patients in expressing to you what is important to them.</a:t>
            </a:r>
          </a:p>
        </p:txBody>
      </p:sp>
    </p:spTree>
    <p:extLst>
      <p:ext uri="{BB962C8B-B14F-4D97-AF65-F5344CB8AC3E}">
        <p14:creationId xmlns:p14="http://schemas.microsoft.com/office/powerpoint/2010/main" val="2325002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Communication and Patient Partnership</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000" dirty="0"/>
              <a:t>A2 Listen to patients and respect their concerns and preferences. </a:t>
            </a:r>
            <a:endParaRPr lang="en-GB" sz="2000" dirty="0" smtClean="0"/>
          </a:p>
          <a:p>
            <a:r>
              <a:rPr lang="en-GB" sz="2000" dirty="0" smtClean="0"/>
              <a:t>C4 </a:t>
            </a:r>
            <a:r>
              <a:rPr lang="en-GB" sz="2000" dirty="0"/>
              <a:t>Be polite and considerate with patients </a:t>
            </a:r>
            <a:endParaRPr lang="en-GB" sz="2000" dirty="0" smtClean="0"/>
          </a:p>
          <a:p>
            <a:r>
              <a:rPr lang="en-GB" sz="2000" dirty="0" smtClean="0"/>
              <a:t>C5 </a:t>
            </a:r>
            <a:r>
              <a:rPr lang="en-GB" sz="2000" dirty="0"/>
              <a:t>Acknowledge your patients’ individuality in how you treat them</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000" dirty="0"/>
              <a:t>A1 You must listen to patients and respect their individuality, concerns and preferences. You must be polite and considerate with patients, and treat them with dignity and courtesy</a:t>
            </a:r>
          </a:p>
        </p:txBody>
      </p:sp>
    </p:spTree>
    <p:extLst>
      <p:ext uri="{BB962C8B-B14F-4D97-AF65-F5344CB8AC3E}">
        <p14:creationId xmlns:p14="http://schemas.microsoft.com/office/powerpoint/2010/main" val="2564913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Communication and Patient Partnership</a:t>
            </a:r>
            <a:endParaRPr lang="en-GB" dirty="0"/>
          </a:p>
        </p:txBody>
      </p:sp>
      <p:sp>
        <p:nvSpPr>
          <p:cNvPr id="3" name="Text Placeholder 2"/>
          <p:cNvSpPr>
            <a:spLocks noGrp="1"/>
          </p:cNvSpPr>
          <p:nvPr>
            <p:ph type="body" idx="1"/>
          </p:nvPr>
        </p:nvSpPr>
        <p:spPr>
          <a:xfrm>
            <a:off x="2860766" y="1969475"/>
            <a:ext cx="4306190" cy="576262"/>
          </a:xfrm>
        </p:spPr>
        <p:txBody>
          <a:bodyPr/>
          <a:lstStyle/>
          <a:p>
            <a:r>
              <a:rPr lang="en-GB" b="1" dirty="0" smtClean="0"/>
              <a:t>2012</a:t>
            </a:r>
            <a:endParaRPr lang="en-GB" b="1" dirty="0"/>
          </a:p>
        </p:txBody>
      </p:sp>
      <p:sp>
        <p:nvSpPr>
          <p:cNvPr id="4" name="Content Placeholder 3"/>
          <p:cNvSpPr>
            <a:spLocks noGrp="1"/>
          </p:cNvSpPr>
          <p:nvPr>
            <p:ph sz="half" idx="2"/>
          </p:nvPr>
        </p:nvSpPr>
        <p:spPr/>
        <p:txBody>
          <a:bodyPr>
            <a:normAutofit/>
          </a:bodyPr>
          <a:lstStyle/>
          <a:p>
            <a:r>
              <a:rPr lang="en-GB" sz="2400" dirty="0"/>
              <a:t>A3 Give patients </a:t>
            </a:r>
            <a:r>
              <a:rPr lang="en-GB" sz="2400" b="1" dirty="0">
                <a:solidFill>
                  <a:schemeClr val="accent1">
                    <a:lumMod val="60000"/>
                    <a:lumOff val="40000"/>
                  </a:schemeClr>
                </a:solidFill>
              </a:rPr>
              <a:t>the information they need</a:t>
            </a:r>
            <a:r>
              <a:rPr lang="en-GB" sz="2400" dirty="0"/>
              <a:t> in a way that they can understand</a:t>
            </a:r>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400" dirty="0"/>
              <a:t>A3 </a:t>
            </a:r>
            <a:r>
              <a:rPr lang="en-GB" sz="2400" b="1" dirty="0">
                <a:solidFill>
                  <a:schemeClr val="accent1">
                    <a:lumMod val="60000"/>
                    <a:lumOff val="40000"/>
                  </a:schemeClr>
                </a:solidFill>
              </a:rPr>
              <a:t>You must</a:t>
            </a:r>
            <a:r>
              <a:rPr lang="en-GB" sz="2400" dirty="0"/>
              <a:t> give patients </a:t>
            </a:r>
            <a:r>
              <a:rPr lang="en-GB" sz="2400" b="1" dirty="0">
                <a:solidFill>
                  <a:schemeClr val="accent1">
                    <a:lumMod val="60000"/>
                    <a:lumOff val="40000"/>
                  </a:schemeClr>
                </a:solidFill>
              </a:rPr>
              <a:t>the information they want or need to know</a:t>
            </a:r>
            <a:r>
              <a:rPr lang="en-GB" sz="2400" dirty="0"/>
              <a:t> in a way they can understand.</a:t>
            </a:r>
          </a:p>
        </p:txBody>
      </p:sp>
    </p:spTree>
    <p:extLst>
      <p:ext uri="{BB962C8B-B14F-4D97-AF65-F5344CB8AC3E}">
        <p14:creationId xmlns:p14="http://schemas.microsoft.com/office/powerpoint/2010/main" val="1128336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Consent</a:t>
            </a:r>
            <a:endParaRPr lang="en-GB" dirty="0"/>
          </a:p>
        </p:txBody>
      </p:sp>
      <p:sp>
        <p:nvSpPr>
          <p:cNvPr id="3" name="Text Placeholder 2"/>
          <p:cNvSpPr>
            <a:spLocks noGrp="1"/>
          </p:cNvSpPr>
          <p:nvPr>
            <p:ph type="body" idx="1"/>
          </p:nvPr>
        </p:nvSpPr>
        <p:spPr/>
        <p:txBody>
          <a:bodyPr/>
          <a:lstStyle/>
          <a:p>
            <a:r>
              <a:rPr lang="en-GB" b="1" dirty="0" smtClean="0"/>
              <a:t>2012</a:t>
            </a:r>
            <a:endParaRPr lang="en-GB" b="1" dirty="0"/>
          </a:p>
        </p:txBody>
      </p:sp>
      <p:sp>
        <p:nvSpPr>
          <p:cNvPr id="4" name="Content Placeholder 3"/>
          <p:cNvSpPr>
            <a:spLocks noGrp="1"/>
          </p:cNvSpPr>
          <p:nvPr>
            <p:ph sz="half" idx="2"/>
          </p:nvPr>
        </p:nvSpPr>
        <p:spPr/>
        <p:txBody>
          <a:bodyPr/>
          <a:lstStyle/>
          <a:p>
            <a:r>
              <a:rPr lang="en-GB" sz="2800" dirty="0"/>
              <a:t>A4 You must receive valid consent before examination and treatment.</a:t>
            </a:r>
          </a:p>
          <a:p>
            <a:endParaRPr lang="en-GB" dirty="0"/>
          </a:p>
        </p:txBody>
      </p:sp>
      <p:sp>
        <p:nvSpPr>
          <p:cNvPr id="5" name="Text Placeholder 4"/>
          <p:cNvSpPr>
            <a:spLocks noGrp="1"/>
          </p:cNvSpPr>
          <p:nvPr>
            <p:ph type="body" sz="quarter" idx="3"/>
          </p:nvPr>
        </p:nvSpPr>
        <p:spPr/>
        <p:txBody>
          <a:bodyPr/>
          <a:lstStyle/>
          <a:p>
            <a:r>
              <a:rPr lang="en-GB" b="1" dirty="0" smtClean="0"/>
              <a:t>2019</a:t>
            </a:r>
            <a:endParaRPr lang="en-GB" b="1" dirty="0"/>
          </a:p>
        </p:txBody>
      </p:sp>
      <p:sp>
        <p:nvSpPr>
          <p:cNvPr id="6" name="Content Placeholder 5"/>
          <p:cNvSpPr>
            <a:spLocks noGrp="1"/>
          </p:cNvSpPr>
          <p:nvPr>
            <p:ph sz="quarter" idx="4"/>
          </p:nvPr>
        </p:nvSpPr>
        <p:spPr/>
        <p:txBody>
          <a:bodyPr>
            <a:normAutofit/>
          </a:bodyPr>
          <a:lstStyle/>
          <a:p>
            <a:r>
              <a:rPr lang="en-GB" sz="2800" dirty="0"/>
              <a:t>A4 You must receive valid consent </a:t>
            </a:r>
            <a:r>
              <a:rPr lang="en-GB" sz="2800" b="1" dirty="0">
                <a:solidFill>
                  <a:schemeClr val="accent1">
                    <a:lumMod val="60000"/>
                    <a:lumOff val="40000"/>
                  </a:schemeClr>
                </a:solidFill>
              </a:rPr>
              <a:t>for all aspects</a:t>
            </a:r>
            <a:r>
              <a:rPr lang="en-GB" sz="2800" dirty="0"/>
              <a:t> of examination and treatment and </a:t>
            </a:r>
            <a:r>
              <a:rPr lang="en-GB" sz="2800" b="1" dirty="0">
                <a:solidFill>
                  <a:schemeClr val="accent1">
                    <a:lumMod val="60000"/>
                    <a:lumOff val="40000"/>
                  </a:schemeClr>
                </a:solidFill>
              </a:rPr>
              <a:t>record this as appropriate</a:t>
            </a:r>
            <a:r>
              <a:rPr lang="en-GB" sz="2800" dirty="0"/>
              <a:t>.</a:t>
            </a:r>
          </a:p>
        </p:txBody>
      </p:sp>
    </p:spTree>
    <p:extLst>
      <p:ext uri="{BB962C8B-B14F-4D97-AF65-F5344CB8AC3E}">
        <p14:creationId xmlns:p14="http://schemas.microsoft.com/office/powerpoint/2010/main" val="4016874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TotalTime>
  <Words>2331</Words>
  <Application>Microsoft Office PowerPoint</Application>
  <PresentationFormat>Widescreen</PresentationFormat>
  <Paragraphs>230</Paragraphs>
  <Slides>47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47</vt:i4>
      </vt:variant>
    </vt:vector>
  </HeadingPairs>
  <TitlesOfParts>
    <vt:vector size="51" baseType="lpstr">
      <vt:lpstr>Arial</vt:lpstr>
      <vt:lpstr>Century Gothic</vt:lpstr>
      <vt:lpstr>Wingdings 3</vt:lpstr>
      <vt:lpstr>Wisp</vt:lpstr>
      <vt:lpstr>OPS 2012-2019</vt:lpstr>
      <vt:lpstr>What has changed?</vt:lpstr>
      <vt:lpstr>Standards and Guidance</vt:lpstr>
      <vt:lpstr>Updated OPS</vt:lpstr>
      <vt:lpstr>A. Communication and Patient Partnership</vt:lpstr>
      <vt:lpstr>A. Communication and Patient Partnership</vt:lpstr>
      <vt:lpstr>A. Communication and Patient Partnership</vt:lpstr>
      <vt:lpstr>A. Communication and Patient Partnership</vt:lpstr>
      <vt:lpstr>Consent</vt:lpstr>
      <vt:lpstr>Consent</vt:lpstr>
      <vt:lpstr>Records of Consent</vt:lpstr>
      <vt:lpstr>Records of Consent</vt:lpstr>
      <vt:lpstr>Supporting Patients</vt:lpstr>
      <vt:lpstr>B. Knowledge, Skills and Performance</vt:lpstr>
      <vt:lpstr>Knowledge and Skills</vt:lpstr>
      <vt:lpstr>Working within limits of competance</vt:lpstr>
      <vt:lpstr>Keeping skills and knowledge up to date</vt:lpstr>
      <vt:lpstr>C. Safety and Quality in practice</vt:lpstr>
      <vt:lpstr>Delivery of Care</vt:lpstr>
      <vt:lpstr>Care for patients</vt:lpstr>
      <vt:lpstr>Be polite and considerate</vt:lpstr>
      <vt:lpstr>Dignity and Modesty</vt:lpstr>
      <vt:lpstr>Provide appropriate care</vt:lpstr>
      <vt:lpstr>Records</vt:lpstr>
      <vt:lpstr>Keep patients from harm</vt:lpstr>
      <vt:lpstr>D. Professionalism</vt:lpstr>
      <vt:lpstr>Other health professionals</vt:lpstr>
      <vt:lpstr>Production of written material</vt:lpstr>
      <vt:lpstr>Retrieving and Analysing information</vt:lpstr>
      <vt:lpstr>Beliefs and Values</vt:lpstr>
      <vt:lpstr>Equality</vt:lpstr>
      <vt:lpstr>Confidentiality</vt:lpstr>
      <vt:lpstr>Complaints and Candour</vt:lpstr>
      <vt:lpstr>Support Colleagues</vt:lpstr>
      <vt:lpstr>Comments about other health professionals</vt:lpstr>
      <vt:lpstr>Osteopaths own health</vt:lpstr>
      <vt:lpstr>Promotion of Health</vt:lpstr>
      <vt:lpstr>Guidance to C6 made clearer….</vt:lpstr>
      <vt:lpstr>Spread of communicable diseases</vt:lpstr>
      <vt:lpstr>Integrity</vt:lpstr>
      <vt:lpstr>Integrity Guidance updated</vt:lpstr>
      <vt:lpstr>Advertising</vt:lpstr>
      <vt:lpstr>Honesty</vt:lpstr>
      <vt:lpstr>Boundaries</vt:lpstr>
      <vt:lpstr>Reputation of the profession</vt:lpstr>
      <vt:lpstr>Keeping GOsC informed</vt:lpstr>
      <vt:lpstr>Dedicated OPS site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 2012-2019</dc:title>
  <dc:creator>Claire Walters</dc:creator>
  <cp:lastModifiedBy>Claire Walters</cp:lastModifiedBy>
  <cp:revision>21</cp:revision>
  <dcterms:created xsi:type="dcterms:W3CDTF">2019-09-09T20:17:48Z</dcterms:created>
  <dcterms:modified xsi:type="dcterms:W3CDTF">2019-09-10T16:29:27Z</dcterms:modified>
</cp:coreProperties>
</file>